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713" r:id="rId2"/>
    <p:sldId id="709" r:id="rId3"/>
    <p:sldId id="259" r:id="rId4"/>
    <p:sldId id="260" r:id="rId5"/>
    <p:sldId id="714" r:id="rId6"/>
    <p:sldId id="267" r:id="rId7"/>
    <p:sldId id="265" r:id="rId8"/>
    <p:sldId id="264" r:id="rId9"/>
    <p:sldId id="266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0525"/>
  </p:normalViewPr>
  <p:slideViewPr>
    <p:cSldViewPr snapToGrid="0" snapToObjects="1">
      <p:cViewPr varScale="1">
        <p:scale>
          <a:sx n="77" d="100"/>
          <a:sy n="77" d="100"/>
        </p:scale>
        <p:origin x="19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jpeg>
</file>

<file path=ppt/media/image11.jpg>
</file>

<file path=ppt/media/image12.png>
</file>

<file path=ppt/media/image13.tiff>
</file>

<file path=ppt/media/image2.png>
</file>

<file path=ppt/media/image3.jpg>
</file>

<file path=ppt/media/image4.jpeg>
</file>

<file path=ppt/media/image5.tiff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7024A-6FDE-5C41-8547-AAE9D6279F10}" type="datetimeFigureOut">
              <a:rPr lang="en-US" smtClean="0"/>
              <a:t>2/12/19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114441-7AE8-F34B-A6C9-A581710BB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930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E074355-CE0D-4C68-A6CB-C364ED71B33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ヒラギノ角ゴ Pro W3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ヒラギノ角ゴ Pro W3"/>
            </a:endParaRPr>
          </a:p>
        </p:txBody>
      </p:sp>
    </p:spTree>
    <p:extLst>
      <p:ext uri="{BB962C8B-B14F-4D97-AF65-F5344CB8AC3E}">
        <p14:creationId xmlns:p14="http://schemas.microsoft.com/office/powerpoint/2010/main" val="2901833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114441-7AE8-F34B-A6C9-A581710BB2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521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B84BA-633A-794D-9159-D33CF4D7046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4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B84BA-633A-794D-9159-D33CF4D7046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3476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114441-7AE8-F34B-A6C9-A581710BB2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85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114441-7AE8-F34B-A6C9-A581710BB2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483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B84BA-633A-794D-9159-D33CF4D7046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7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B84BA-633A-794D-9159-D33CF4D7046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3324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6B84BA-633A-794D-9159-D33CF4D7046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375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594040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036637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362200"/>
            <a:ext cx="10972800" cy="3886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1602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33" b="1" cap="all">
                <a:latin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667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8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2636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332037"/>
            <a:ext cx="5384800" cy="4144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332037"/>
            <a:ext cx="5384800" cy="4144963"/>
          </a:xfrm>
        </p:spPr>
        <p:txBody>
          <a:bodyPr/>
          <a:lstStyle>
            <a:lvl1pPr>
              <a:defRPr sz="3733"/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65076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560918" y="855347"/>
            <a:ext cx="4011084" cy="116205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766733" y="1227845"/>
            <a:ext cx="6815667" cy="5401555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560918" y="2135506"/>
            <a:ext cx="4011084" cy="4189095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55265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389717" y="5105400"/>
            <a:ext cx="7315200" cy="567691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914400"/>
            <a:ext cx="7315200" cy="4114800"/>
          </a:xfrm>
        </p:spPr>
        <p:txBody>
          <a:bodyPr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673090"/>
            <a:ext cx="7315200" cy="803911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2254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F4362-42D0-F341-9948-662C267F8A07}" type="datetimeFigureOut">
              <a:rPr lang="en-US" smtClean="0"/>
              <a:t>2/12/19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80A2D-BD7E-D645-B3B9-4003F4A38E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250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9144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239963"/>
            <a:ext cx="109728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8738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txStyles>
    <p:titleStyle>
      <a:lvl1pPr algn="l" defTabSz="609585" rtl="0" eaLnBrk="1" latinLnBrk="0" hangingPunct="1">
        <a:spcBef>
          <a:spcPct val="0"/>
        </a:spcBef>
        <a:buNone/>
        <a:defRPr sz="5867" kern="1200">
          <a:solidFill>
            <a:schemeClr val="tx1">
              <a:lumMod val="75000"/>
              <a:lumOff val="25000"/>
            </a:schemeClr>
          </a:solidFill>
          <a:latin typeface=""/>
          <a:ea typeface="+mj-ea"/>
          <a:cs typeface="+mj-cs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42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373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/>
          <p:cNvCxnSpPr/>
          <p:nvPr/>
        </p:nvCxnSpPr>
        <p:spPr>
          <a:xfrm>
            <a:off x="838200" y="4140200"/>
            <a:ext cx="74930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9"/>
          <p:cNvSpPr txBox="1">
            <a:spLocks/>
          </p:cNvSpPr>
          <p:nvPr/>
        </p:nvSpPr>
        <p:spPr>
          <a:xfrm>
            <a:off x="731520" y="5486401"/>
            <a:ext cx="10515600" cy="609601"/>
          </a:xfrm>
          <a:prstGeom prst="rect">
            <a:avLst/>
          </a:prstGeom>
        </p:spPr>
        <p:txBody>
          <a:bodyPr vert="horz" lIns="121920" tIns="60960" rIns="121920" bIns="60960" rtlCol="0" anchor="b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lnSpc>
                <a:spcPct val="50000"/>
              </a:lnSpc>
              <a:spcBef>
                <a:spcPts val="1333"/>
              </a:spcBef>
            </a:pPr>
            <a:r>
              <a:rPr lang="en-US" sz="1400" cap="all" dirty="0">
                <a:solidFill>
                  <a:prstClr val="white"/>
                </a:solidFill>
                <a:latin typeface="Arial Black" charset="0"/>
              </a:rPr>
              <a:t>Michelle Lynn Wright, PhD, RN</a:t>
            </a:r>
          </a:p>
          <a:p>
            <a:pPr defTabSz="1219170">
              <a:lnSpc>
                <a:spcPct val="30000"/>
              </a:lnSpc>
              <a:spcBef>
                <a:spcPts val="1333"/>
              </a:spcBef>
            </a:pPr>
            <a:r>
              <a:rPr lang="en-US" sz="1400" dirty="0">
                <a:solidFill>
                  <a:prstClr val="white"/>
                </a:solidFill>
              </a:rPr>
              <a:t>Assistant Professor, The University of Texas at Austin</a:t>
            </a:r>
          </a:p>
        </p:txBody>
      </p:sp>
      <p:sp>
        <p:nvSpPr>
          <p:cNvPr id="12" name="Text Placeholder 9"/>
          <p:cNvSpPr txBox="1">
            <a:spLocks/>
          </p:cNvSpPr>
          <p:nvPr/>
        </p:nvSpPr>
        <p:spPr>
          <a:xfrm>
            <a:off x="731520" y="609600"/>
            <a:ext cx="10437925" cy="519061"/>
          </a:xfrm>
          <a:prstGeom prst="rect">
            <a:avLst/>
          </a:prstGeom>
        </p:spPr>
        <p:txBody>
          <a:bodyPr vert="horz" lIns="121920" tIns="60960" rIns="121920" bIns="6096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spcBef>
                <a:spcPts val="1333"/>
              </a:spcBef>
            </a:pPr>
            <a:r>
              <a:rPr lang="en-US" cap="all" dirty="0">
                <a:solidFill>
                  <a:prstClr val="white"/>
                </a:solidFill>
                <a:latin typeface="Arial Black" charset="0"/>
              </a:rPr>
              <a:t>February 2019</a:t>
            </a:r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3" name="Title Placeholder 7"/>
          <p:cNvSpPr txBox="1">
            <a:spLocks/>
          </p:cNvSpPr>
          <p:nvPr/>
        </p:nvSpPr>
        <p:spPr>
          <a:xfrm>
            <a:off x="670560" y="1600200"/>
            <a:ext cx="10515600" cy="2336800"/>
          </a:xfrm>
          <a:prstGeom prst="rect">
            <a:avLst/>
          </a:prstGeom>
        </p:spPr>
        <p:txBody>
          <a:bodyPr vert="horz" wrap="square" lIns="121920" tIns="60960" rIns="121920" bIns="60960" rtlCol="0" anchor="b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800" b="1" i="0" kern="800" cap="all" normalizeH="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defTabSz="1219170">
              <a:lnSpc>
                <a:spcPts val="5333"/>
              </a:lnSpc>
            </a:pPr>
            <a:r>
              <a:rPr lang="en-US" sz="6600" dirty="0">
                <a:latin typeface="Arial" charset="0"/>
                <a:ea typeface="Arial" charset="0"/>
                <a:cs typeface="Arial" charset="0"/>
              </a:rPr>
              <a:t>Reproducible Nursing Research with R</a:t>
            </a:r>
            <a:endParaRPr lang="en-US" sz="6400" dirty="0">
              <a:solidFill>
                <a:prstClr val="white"/>
              </a:solidFill>
            </a:endParaRPr>
          </a:p>
        </p:txBody>
      </p:sp>
      <p:sp>
        <p:nvSpPr>
          <p:cNvPr id="15" name="Text Placeholder 9"/>
          <p:cNvSpPr txBox="1">
            <a:spLocks/>
          </p:cNvSpPr>
          <p:nvPr/>
        </p:nvSpPr>
        <p:spPr>
          <a:xfrm>
            <a:off x="731520" y="4445000"/>
            <a:ext cx="10515600" cy="609601"/>
          </a:xfrm>
          <a:prstGeom prst="rect">
            <a:avLst/>
          </a:prstGeom>
        </p:spPr>
        <p:txBody>
          <a:bodyPr vert="horz" lIns="121920" tIns="60960" rIns="121920" bIns="6096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400" b="0" i="0" kern="1200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b="0" i="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spcBef>
                <a:spcPts val="1333"/>
              </a:spcBef>
            </a:pPr>
            <a:endParaRPr lang="en-US" sz="1867" dirty="0">
              <a:solidFill>
                <a:prstClr val="white"/>
              </a:solidFill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4933" y="426720"/>
            <a:ext cx="2503196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17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D9CCA8-A00C-0542-95F7-FD4A0C848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1398" y="1215622"/>
            <a:ext cx="7447002" cy="4959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048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Why R?</a:t>
            </a:r>
          </a:p>
          <a:p>
            <a:pPr lvl="1"/>
            <a:r>
              <a:rPr lang="en-US" dirty="0"/>
              <a:t>Reproducibility</a:t>
            </a:r>
          </a:p>
          <a:p>
            <a:pPr lvl="1"/>
            <a:r>
              <a:rPr lang="en-US" dirty="0"/>
              <a:t>Efficiency</a:t>
            </a:r>
          </a:p>
          <a:p>
            <a:pPr lvl="1"/>
            <a:r>
              <a:rPr lang="en-US" dirty="0"/>
              <a:t>Organization</a:t>
            </a:r>
          </a:p>
          <a:p>
            <a:pPr lvl="1"/>
            <a:r>
              <a:rPr lang="en-US" dirty="0"/>
              <a:t>Analysis changes</a:t>
            </a:r>
          </a:p>
          <a:p>
            <a:pPr lvl="1"/>
            <a:r>
              <a:rPr lang="en-US" dirty="0"/>
              <a:t>Team science</a:t>
            </a:r>
          </a:p>
          <a:p>
            <a:r>
              <a:rPr lang="en-US" dirty="0"/>
              <a:t>The learning curve</a:t>
            </a:r>
          </a:p>
        </p:txBody>
      </p:sp>
      <p:pic>
        <p:nvPicPr>
          <p:cNvPr id="4" name="Picture 3" descr="NHGRI-72189.jpg">
            <a:extLst>
              <a:ext uri="{FF2B5EF4-FFF2-40B4-BE49-F238E27FC236}">
                <a16:creationId xmlns:a16="http://schemas.microsoft.com/office/drawing/2014/main" id="{4275FCB8-6086-5C4B-A643-2D781B5F7F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913" y="991744"/>
            <a:ext cx="7005637" cy="525665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96FDA0D-0E00-AF4C-AC6B-A12512633717}"/>
              </a:ext>
            </a:extLst>
          </p:cNvPr>
          <p:cNvSpPr/>
          <p:nvPr/>
        </p:nvSpPr>
        <p:spPr>
          <a:xfrm>
            <a:off x="4960143" y="6248400"/>
            <a:ext cx="71151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Image: NHGRI Division of Intramural Research </a:t>
            </a:r>
            <a:r>
              <a:rPr lang="en-US" dirty="0" err="1"/>
              <a:t>www.genome.gov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979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593799"/>
            <a:ext cx="10515600" cy="161505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Why R?  -&gt; Data complexity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Regular Pentagon 14"/>
          <p:cNvSpPr/>
          <p:nvPr/>
        </p:nvSpPr>
        <p:spPr>
          <a:xfrm>
            <a:off x="1420741" y="2238468"/>
            <a:ext cx="1119371" cy="1151520"/>
          </a:xfrm>
          <a:prstGeom prst="pentagon">
            <a:avLst/>
          </a:prstGeom>
          <a:solidFill>
            <a:schemeClr val="bg1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Raw Data</a:t>
            </a:r>
          </a:p>
        </p:txBody>
      </p:sp>
      <p:sp>
        <p:nvSpPr>
          <p:cNvPr id="16" name="Plaque 15"/>
          <p:cNvSpPr/>
          <p:nvPr/>
        </p:nvSpPr>
        <p:spPr>
          <a:xfrm>
            <a:off x="1270056" y="3680559"/>
            <a:ext cx="1248530" cy="860949"/>
          </a:xfrm>
          <a:prstGeom prst="plaque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Raw Data</a:t>
            </a:r>
          </a:p>
        </p:txBody>
      </p:sp>
      <p:sp>
        <p:nvSpPr>
          <p:cNvPr id="17" name="Teardrop 16"/>
          <p:cNvSpPr/>
          <p:nvPr/>
        </p:nvSpPr>
        <p:spPr>
          <a:xfrm>
            <a:off x="1290679" y="4971983"/>
            <a:ext cx="1140898" cy="1065425"/>
          </a:xfrm>
          <a:prstGeom prst="teardrop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Raw Data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358114" y="3519131"/>
            <a:ext cx="1732873" cy="97933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Useable Project Data</a:t>
            </a:r>
          </a:p>
        </p:txBody>
      </p:sp>
      <p:sp>
        <p:nvSpPr>
          <p:cNvPr id="19" name="Hexagon 18"/>
          <p:cNvSpPr/>
          <p:nvPr/>
        </p:nvSpPr>
        <p:spPr>
          <a:xfrm>
            <a:off x="5908990" y="3282370"/>
            <a:ext cx="1743636" cy="1442090"/>
          </a:xfrm>
          <a:prstGeom prst="hexagon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Analysis</a:t>
            </a:r>
          </a:p>
        </p:txBody>
      </p:sp>
      <p:sp>
        <p:nvSpPr>
          <p:cNvPr id="20" name="Trapezoid 19"/>
          <p:cNvSpPr/>
          <p:nvPr/>
        </p:nvSpPr>
        <p:spPr>
          <a:xfrm>
            <a:off x="8793523" y="2905704"/>
            <a:ext cx="2367901" cy="2259992"/>
          </a:xfrm>
          <a:prstGeom prst="trapezoid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Poster, Manuscript, Slide show presentation, website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7727968" y="3971129"/>
            <a:ext cx="1227004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5177093" y="3992653"/>
            <a:ext cx="613502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2540112" y="3024085"/>
            <a:ext cx="710370" cy="45199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2593928" y="4089510"/>
            <a:ext cx="656554" cy="1076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V="1">
            <a:off x="2507823" y="4584556"/>
            <a:ext cx="807239" cy="7102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3505200" y="6037408"/>
            <a:ext cx="7656224" cy="369332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Adapted from Reproducible Research for R Figure 2 </a:t>
            </a:r>
            <a:r>
              <a:rPr lang="en-US" dirty="0">
                <a:solidFill>
                  <a:schemeClr val="bg1"/>
                </a:solidFill>
              </a:rPr>
              <a:t>pg. </a:t>
            </a:r>
          </a:p>
        </p:txBody>
      </p:sp>
    </p:spTree>
    <p:extLst>
      <p:ext uri="{BB962C8B-B14F-4D97-AF65-F5344CB8AC3E}">
        <p14:creationId xmlns:p14="http://schemas.microsoft.com/office/powerpoint/2010/main" val="4046001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613599"/>
            <a:ext cx="10972800" cy="114300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Why R?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14450"/>
            <a:ext cx="10515600" cy="4862513"/>
          </a:xfrm>
        </p:spPr>
        <p:txBody>
          <a:bodyPr/>
          <a:lstStyle/>
          <a:p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n-US" sz="40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Analytic pipelines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4696" y="-17243"/>
            <a:ext cx="485363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7710" y="64928"/>
            <a:ext cx="4529440" cy="66963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5103674"/>
            <a:ext cx="582314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dirty="0"/>
              <a:t>Taylor JY, Wright ML, </a:t>
            </a:r>
            <a:r>
              <a:rPr lang="en-US" dirty="0" err="1"/>
              <a:t>Crusto</a:t>
            </a:r>
            <a:r>
              <a:rPr lang="en-US" dirty="0"/>
              <a:t>, C &amp; Sun Y. (2016) The Intergenerational Impact of Genetic and Psychological Factors on Blood Pressure Study (</a:t>
            </a:r>
            <a:r>
              <a:rPr lang="en-US" dirty="0" err="1"/>
              <a:t>InterGEN</a:t>
            </a:r>
            <a:r>
              <a:rPr lang="en-US" dirty="0"/>
              <a:t>): Design and Methods for Complex DNA Analysis, Biologic Research for Nursing 18 (5), pp. 521 - 530</a:t>
            </a:r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38200" y="3651211"/>
            <a:ext cx="4495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Wright ML (2014) Novel Approaches Investigating Predisposition for Maternal Group B Streptococcus Colonization</a:t>
            </a:r>
          </a:p>
        </p:txBody>
      </p:sp>
    </p:spTree>
    <p:extLst>
      <p:ext uri="{BB962C8B-B14F-4D97-AF65-F5344CB8AC3E}">
        <p14:creationId xmlns:p14="http://schemas.microsoft.com/office/powerpoint/2010/main" val="287563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8CDF3-C445-AB49-9F7D-3E9C866F7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056545-C21F-034B-92F5-0DA392047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Team Science</a:t>
            </a:r>
          </a:p>
        </p:txBody>
      </p:sp>
      <p:pic>
        <p:nvPicPr>
          <p:cNvPr id="4" name="Picture 3" descr="VMC_team_March_2014.jpg">
            <a:extLst>
              <a:ext uri="{FF2B5EF4-FFF2-40B4-BE49-F238E27FC236}">
                <a16:creationId xmlns:a16="http://schemas.microsoft.com/office/drawing/2014/main" id="{73D7349A-9409-BB48-B446-12091494537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78" y="588348"/>
            <a:ext cx="9199418" cy="61532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4D6B22D-D7E1-1747-B04B-AF0F6BB813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5714367"/>
            <a:ext cx="2308169" cy="10680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B39ACC-4AF1-E44E-AED6-263DE06DFB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880" y="547538"/>
            <a:ext cx="11959020" cy="623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98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6967" y="571124"/>
            <a:ext cx="10972800" cy="11430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learning curve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9612" y="1953605"/>
            <a:ext cx="4727510" cy="4703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256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learning curve</a:t>
            </a:r>
            <a:br>
              <a:rPr lang="en-US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</a:br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302" r="8137"/>
          <a:stretch/>
        </p:blipFill>
        <p:spPr>
          <a:xfrm>
            <a:off x="213276" y="1989459"/>
            <a:ext cx="11765447" cy="435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14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825" y="547688"/>
            <a:ext cx="10972800" cy="11430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 learning curve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9900" y="1690688"/>
            <a:ext cx="6724650" cy="5043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668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2734" y="414338"/>
            <a:ext cx="10972800" cy="11430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There is help!!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850" y="1825625"/>
            <a:ext cx="1102995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Stackoverflow</a:t>
            </a:r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is your friend</a:t>
            </a:r>
          </a:p>
          <a:p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Vignettes! </a:t>
            </a:r>
          </a:p>
          <a:p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Download the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package 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  materials</a:t>
            </a:r>
          </a:p>
          <a:p>
            <a:pPr lvl="1"/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Code outlined!</a:t>
            </a:r>
          </a:p>
          <a:p>
            <a:r>
              <a:rPr lang="en-US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SISG</a:t>
            </a:r>
          </a:p>
          <a:p>
            <a:endParaRPr lang="en-US" b="1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504" y="1825625"/>
            <a:ext cx="7695191" cy="404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66627"/>
      </p:ext>
    </p:extLst>
  </p:cSld>
  <p:clrMapOvr>
    <a:masterClrMapping/>
  </p:clrMapOvr>
</p:sld>
</file>

<file path=ppt/theme/theme1.xml><?xml version="1.0" encoding="utf-8"?>
<a:theme xmlns:a="http://schemas.openxmlformats.org/drawingml/2006/main" name="16-9 White Backgrou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198</Words>
  <Application>Microsoft Macintosh PowerPoint</Application>
  <PresentationFormat>Widescreen</PresentationFormat>
  <Paragraphs>51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ヒラギノ角ゴ Pro W3</vt:lpstr>
      <vt:lpstr>Arial</vt:lpstr>
      <vt:lpstr>Arial Black</vt:lpstr>
      <vt:lpstr>Calibri</vt:lpstr>
      <vt:lpstr>16-9 White Backgroud</vt:lpstr>
      <vt:lpstr>PowerPoint Presentation</vt:lpstr>
      <vt:lpstr>Objectives</vt:lpstr>
      <vt:lpstr>Why R?  -&gt; Data complexity</vt:lpstr>
      <vt:lpstr>Why R?</vt:lpstr>
      <vt:lpstr>Why R?</vt:lpstr>
      <vt:lpstr>The learning curve</vt:lpstr>
      <vt:lpstr>The learning curve </vt:lpstr>
      <vt:lpstr>The learning curve</vt:lpstr>
      <vt:lpstr>There is help!!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Michelle Lynn Wright</cp:lastModifiedBy>
  <cp:revision>8</cp:revision>
  <dcterms:created xsi:type="dcterms:W3CDTF">2018-08-30T21:03:24Z</dcterms:created>
  <dcterms:modified xsi:type="dcterms:W3CDTF">2019-02-12T17:45:04Z</dcterms:modified>
</cp:coreProperties>
</file>

<file path=docProps/thumbnail.jpeg>
</file>